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4"/>
  </p:notesMasterIdLst>
  <p:sldIdLst>
    <p:sldId id="256" r:id="rId2"/>
    <p:sldId id="270" r:id="rId3"/>
    <p:sldId id="269" r:id="rId4"/>
    <p:sldId id="263" r:id="rId5"/>
    <p:sldId id="267" r:id="rId6"/>
    <p:sldId id="275" r:id="rId7"/>
    <p:sldId id="271" r:id="rId8"/>
    <p:sldId id="272" r:id="rId9"/>
    <p:sldId id="273" r:id="rId10"/>
    <p:sldId id="274" r:id="rId11"/>
    <p:sldId id="280" r:id="rId12"/>
    <p:sldId id="276" r:id="rId13"/>
    <p:sldId id="277" r:id="rId14"/>
    <p:sldId id="279" r:id="rId15"/>
    <p:sldId id="281" r:id="rId16"/>
    <p:sldId id="306" r:id="rId17"/>
    <p:sldId id="282" r:id="rId18"/>
    <p:sldId id="288" r:id="rId19"/>
    <p:sldId id="285" r:id="rId20"/>
    <p:sldId id="307" r:id="rId21"/>
    <p:sldId id="286" r:id="rId22"/>
    <p:sldId id="287" r:id="rId23"/>
    <p:sldId id="295" r:id="rId24"/>
    <p:sldId id="296" r:id="rId25"/>
    <p:sldId id="297" r:id="rId26"/>
    <p:sldId id="298" r:id="rId27"/>
    <p:sldId id="308" r:id="rId28"/>
    <p:sldId id="302" r:id="rId29"/>
    <p:sldId id="300" r:id="rId30"/>
    <p:sldId id="301" r:id="rId31"/>
    <p:sldId id="304" r:id="rId32"/>
    <p:sldId id="305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4" autoAdjust="0"/>
    <p:restoredTop sz="94660"/>
  </p:normalViewPr>
  <p:slideViewPr>
    <p:cSldViewPr>
      <p:cViewPr>
        <p:scale>
          <a:sx n="125" d="100"/>
          <a:sy n="125" d="100"/>
        </p:scale>
        <p:origin x="-840" y="7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0.24096306266124742"/>
          <c:y val="8.8749687534718333E-2"/>
          <c:w val="0.61570038794791559"/>
          <c:h val="0.74140156302077564"/>
        </c:manualLayout>
      </c:layout>
      <c:lineChart>
        <c:grouping val="standard"/>
        <c:ser>
          <c:idx val="0"/>
          <c:order val="0"/>
          <c:tx>
            <c:strRef>
              <c:f>Sheet1!$C$1</c:f>
              <c:strCache>
                <c:ptCount val="1"/>
                <c:pt idx="0">
                  <c:v>Collisions Resulting in Injuries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Sheet1!$C$2:$C$21</c:f>
              <c:numCache>
                <c:formatCode>#,##0</c:formatCode>
                <c:ptCount val="20"/>
                <c:pt idx="0">
                  <c:v>178515</c:v>
                </c:pt>
                <c:pt idx="1">
                  <c:v>170693</c:v>
                </c:pt>
                <c:pt idx="2">
                  <c:v>169640</c:v>
                </c:pt>
                <c:pt idx="3">
                  <c:v>168106</c:v>
                </c:pt>
                <c:pt idx="4">
                  <c:v>164642</c:v>
                </c:pt>
                <c:pt idx="5">
                  <c:v>161950</c:v>
                </c:pt>
                <c:pt idx="6">
                  <c:v>153944</c:v>
                </c:pt>
                <c:pt idx="7">
                  <c:v>147549</c:v>
                </c:pt>
                <c:pt idx="8">
                  <c:v>145615</c:v>
                </c:pt>
                <c:pt idx="9">
                  <c:v>148683</c:v>
                </c:pt>
                <c:pt idx="10">
                  <c:v>153300</c:v>
                </c:pt>
                <c:pt idx="11">
                  <c:v>148996</c:v>
                </c:pt>
                <c:pt idx="12">
                  <c:v>153859</c:v>
                </c:pt>
                <c:pt idx="13">
                  <c:v>150545</c:v>
                </c:pt>
                <c:pt idx="14">
                  <c:v>145248</c:v>
                </c:pt>
                <c:pt idx="15">
                  <c:v>145603</c:v>
                </c:pt>
                <c:pt idx="16">
                  <c:v>142531</c:v>
                </c:pt>
                <c:pt idx="17">
                  <c:v>138632</c:v>
                </c:pt>
                <c:pt idx="18">
                  <c:v>127634</c:v>
                </c:pt>
                <c:pt idx="19">
                  <c:v>123192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Victims Injured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Sheet1!$B$2:$B$21</c:f>
              <c:numCache>
                <c:formatCode>#,##0</c:formatCode>
                <c:ptCount val="20"/>
                <c:pt idx="0">
                  <c:v>262680</c:v>
                </c:pt>
                <c:pt idx="1">
                  <c:v>249217</c:v>
                </c:pt>
                <c:pt idx="2">
                  <c:v>249823</c:v>
                </c:pt>
                <c:pt idx="3">
                  <c:v>247593</c:v>
                </c:pt>
                <c:pt idx="4">
                  <c:v>241899</c:v>
                </c:pt>
                <c:pt idx="5">
                  <c:v>238458</c:v>
                </c:pt>
                <c:pt idx="6">
                  <c:v>227283</c:v>
                </c:pt>
                <c:pt idx="7">
                  <c:v>217401</c:v>
                </c:pt>
                <c:pt idx="8">
                  <c:v>213319</c:v>
                </c:pt>
                <c:pt idx="9">
                  <c:v>218457</c:v>
                </c:pt>
                <c:pt idx="10">
                  <c:v>222869</c:v>
                </c:pt>
                <c:pt idx="11">
                  <c:v>216489</c:v>
                </c:pt>
                <c:pt idx="12">
                  <c:v>222707</c:v>
                </c:pt>
                <c:pt idx="13">
                  <c:v>216210</c:v>
                </c:pt>
                <c:pt idx="14">
                  <c:v>206229</c:v>
                </c:pt>
                <c:pt idx="15">
                  <c:v>204764</c:v>
                </c:pt>
                <c:pt idx="16">
                  <c:v>199994</c:v>
                </c:pt>
                <c:pt idx="17">
                  <c:v>192762</c:v>
                </c:pt>
                <c:pt idx="18">
                  <c:v>176443</c:v>
                </c:pt>
                <c:pt idx="19">
                  <c:v>172883</c:v>
                </c:pt>
              </c:numCache>
            </c:numRef>
          </c:val>
        </c:ser>
        <c:marker val="1"/>
        <c:axId val="44669568"/>
        <c:axId val="80429440"/>
      </c:lineChart>
      <c:catAx>
        <c:axId val="44669568"/>
        <c:scaling>
          <c:orientation val="minMax"/>
        </c:scaling>
        <c:axPos val="b"/>
        <c:numFmt formatCode="General" sourceLinked="1"/>
        <c:tickLblPos val="nextTo"/>
        <c:crossAx val="80429440"/>
        <c:crosses val="autoZero"/>
        <c:auto val="1"/>
        <c:lblAlgn val="ctr"/>
        <c:lblOffset val="100"/>
      </c:catAx>
      <c:valAx>
        <c:axId val="80429440"/>
        <c:scaling>
          <c:orientation val="minMax"/>
        </c:scaling>
        <c:axPos val="l"/>
        <c:majorGridlines/>
        <c:numFmt formatCode="#,##0" sourceLinked="1"/>
        <c:tickLblPos val="nextTo"/>
        <c:crossAx val="446695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5729850104096554"/>
          <c:y val="6.3605779913342972E-2"/>
          <c:w val="0.33943448216965927"/>
          <c:h val="0.35005390983351931"/>
        </c:manualLayout>
      </c:layout>
    </c:legend>
    <c:plotVisOnly val="1"/>
    <c:dispBlanksAs val="gap"/>
  </c:chart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>
        <c:manualLayout>
          <c:layoutTarget val="inner"/>
          <c:xMode val="edge"/>
          <c:yMode val="edge"/>
          <c:x val="8.0419025021396237E-2"/>
          <c:y val="8.7450417258579688E-2"/>
          <c:w val="0.6680452701391506"/>
          <c:h val="0.75989483945950276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Fatal Collisions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Sheet1!$B$2:$B$21</c:f>
              <c:numCache>
                <c:formatCode>#,##0</c:formatCode>
                <c:ptCount val="20"/>
                <c:pt idx="0">
                  <c:v>3445</c:v>
                </c:pt>
                <c:pt idx="1">
                  <c:v>3225</c:v>
                </c:pt>
                <c:pt idx="2">
                  <c:v>3073</c:v>
                </c:pt>
                <c:pt idx="3">
                  <c:v>3121</c:v>
                </c:pt>
                <c:pt idx="4">
                  <c:v>2837</c:v>
                </c:pt>
                <c:pt idx="5">
                  <c:v>2817</c:v>
                </c:pt>
                <c:pt idx="6">
                  <c:v>2740</c:v>
                </c:pt>
                <c:pt idx="7">
                  <c:v>2660</c:v>
                </c:pt>
                <c:pt idx="8">
                  <c:v>2583</c:v>
                </c:pt>
                <c:pt idx="9">
                  <c:v>2632</c:v>
                </c:pt>
                <c:pt idx="10">
                  <c:v>2547</c:v>
                </c:pt>
                <c:pt idx="11">
                  <c:v>2413</c:v>
                </c:pt>
                <c:pt idx="12">
                  <c:v>2583</c:v>
                </c:pt>
                <c:pt idx="13">
                  <c:v>2489</c:v>
                </c:pt>
                <c:pt idx="14">
                  <c:v>2436</c:v>
                </c:pt>
                <c:pt idx="15">
                  <c:v>2551</c:v>
                </c:pt>
                <c:pt idx="16">
                  <c:v>2599</c:v>
                </c:pt>
                <c:pt idx="17">
                  <c:v>2462</c:v>
                </c:pt>
                <c:pt idx="18">
                  <c:v>2182</c:v>
                </c:pt>
                <c:pt idx="19">
                  <c:v>2011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Fatality Victims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Sheet1!$C$2:$C$21</c:f>
              <c:numCache>
                <c:formatCode>#,##0</c:formatCode>
                <c:ptCount val="20"/>
                <c:pt idx="0">
                  <c:v>3963</c:v>
                </c:pt>
                <c:pt idx="1">
                  <c:v>3690</c:v>
                </c:pt>
                <c:pt idx="2">
                  <c:v>3501</c:v>
                </c:pt>
                <c:pt idx="3">
                  <c:v>3615</c:v>
                </c:pt>
                <c:pt idx="4">
                  <c:v>3230</c:v>
                </c:pt>
                <c:pt idx="5">
                  <c:v>3313</c:v>
                </c:pt>
                <c:pt idx="6">
                  <c:v>3129</c:v>
                </c:pt>
                <c:pt idx="7">
                  <c:v>3076</c:v>
                </c:pt>
                <c:pt idx="8">
                  <c:v>2919</c:v>
                </c:pt>
                <c:pt idx="9">
                  <c:v>2980</c:v>
                </c:pt>
                <c:pt idx="10">
                  <c:v>2903</c:v>
                </c:pt>
                <c:pt idx="11">
                  <c:v>2756</c:v>
                </c:pt>
                <c:pt idx="12">
                  <c:v>2921</c:v>
                </c:pt>
                <c:pt idx="13">
                  <c:v>2779</c:v>
                </c:pt>
                <c:pt idx="14">
                  <c:v>2731</c:v>
                </c:pt>
                <c:pt idx="15">
                  <c:v>2898</c:v>
                </c:pt>
                <c:pt idx="16">
                  <c:v>2884</c:v>
                </c:pt>
                <c:pt idx="17">
                  <c:v>2761</c:v>
                </c:pt>
                <c:pt idx="18">
                  <c:v>2419</c:v>
                </c:pt>
                <c:pt idx="19">
                  <c:v>2209</c:v>
                </c:pt>
              </c:numCache>
            </c:numRef>
          </c:val>
        </c:ser>
        <c:marker val="1"/>
        <c:axId val="80754944"/>
        <c:axId val="80781312"/>
      </c:lineChart>
      <c:catAx>
        <c:axId val="80754944"/>
        <c:scaling>
          <c:orientation val="minMax"/>
        </c:scaling>
        <c:axPos val="b"/>
        <c:numFmt formatCode="General" sourceLinked="1"/>
        <c:tickLblPos val="nextTo"/>
        <c:txPr>
          <a:bodyPr rot="-5400000" vert="horz"/>
          <a:lstStyle/>
          <a:p>
            <a:pPr>
              <a:defRPr sz="999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80781312"/>
        <c:crosses val="autoZero"/>
        <c:auto val="1"/>
        <c:lblAlgn val="ctr"/>
        <c:lblOffset val="100"/>
      </c:catAx>
      <c:valAx>
        <c:axId val="80781312"/>
        <c:scaling>
          <c:orientation val="minMax"/>
        </c:scaling>
        <c:axPos val="l"/>
        <c:majorGridlines/>
        <c:numFmt formatCode="#,##0" sourceLinked="1"/>
        <c:tickLblPos val="nextTo"/>
        <c:txPr>
          <a:bodyPr rot="0" vert="horz"/>
          <a:lstStyle/>
          <a:p>
            <a:pPr>
              <a:defRPr sz="999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8075494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6756877440968101"/>
          <c:y val="7.6699445675626685E-2"/>
          <c:w val="0.23969689131763144"/>
          <c:h val="0.20115172388253158"/>
        </c:manualLayout>
      </c:layout>
      <c:txPr>
        <a:bodyPr/>
        <a:lstStyle/>
        <a:p>
          <a:pPr>
            <a:defRPr sz="919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</c:chart>
  <c:txPr>
    <a:bodyPr/>
    <a:lstStyle/>
    <a:p>
      <a:pPr>
        <a:defRPr sz="999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3A74D-6520-441A-B89C-7B33E5310913}" type="datetimeFigureOut">
              <a:rPr lang="en-US" smtClean="0"/>
              <a:pPr/>
              <a:t>1/26/2012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5ABA-6AA2-4069-AD32-9D9FF80D5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0700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a/imgres?q=ambulance+car+crash&amp;num=10&amp;um=1&amp;hl=en&amp;biw=1680&amp;bih=929&amp;tbm=isch&amp;tbnid=NFiYEsHZ6SGFsM:&amp;imgrefurl=http://www.fortworthinjurylawyerblog.com/truck_bus_wrecks/&amp;docid=6gVGBuWXSdgBTM&amp;imgurl=http://www.fortworthinjurylawyerblog.com/ambulance.jpg&amp;w=849&amp;h=565&amp;ei=bbYgT_j0A4Hn0QH01I3rCA&amp;zoom=1&amp;iact=hc&amp;vpx=904&amp;vpy=54&amp;dur=1625&amp;hovh=183&amp;hovw=275&amp;tx=151&amp;ty=82&amp;sig=106739473343961642775&amp;sqi=2&amp;page=1&amp;tbnh=132&amp;tbnw=173&amp;start=0&amp;ndsp=40&amp;ved=1t:429,r:4,s: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c.gc.ca/eng/roadsafety/resources-researchstats-menu-847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ford.com/images/10031/BLIS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5ABA-6AA2-4069-AD32-9D9FF80D5DA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google.ca/imgres?q=ambulance+car+crash&amp;num=10&amp;um=1&amp;hl=en&amp;biw=1680&amp;bih=929&amp;tbm=isch&amp;tbnid=NFiYEsHZ6SGFsM:&amp;imgrefurl=http://www.fortworthinjurylawyerblog.com/truck_bus_wrecks/&amp;docid=6gVGBuWXSdgBTM&amp;imgurl=http://www.fortworthinjurylawyerblog.com/ambulance.jpg&amp;w=849&amp;h=565&amp;ei=bbYgT_j0A4Hn0QH01I3rCA&amp;zoom=1&amp;iact=hc&amp;vpx=904&amp;vpy=54&amp;dur=1625&amp;hovh=183&amp;hovw=275&amp;tx=151&amp;ty=82&amp;sig=106739473343961642775&amp;sqi=2&amp;page=1&amp;tbnh=132&amp;tbnw=173&amp;start=0&amp;ndsp=40&amp;ved=1t:429,r:4,s: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5497-4C09-40CE-A89D-6690A98C66B9}" type="slidenum">
              <a:rPr lang="en-CA" smtClean="0"/>
              <a:pPr/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[1] Transport Canada, “Canadian Motor Vehicle Traffic Collision Statistics: 2009”, Internet: </a:t>
            </a:r>
            <a:r>
              <a:rPr lang="en-US" sz="1200" u="sng" dirty="0" smtClean="0">
                <a:hlinkClick r:id="rId3"/>
              </a:rPr>
              <a:t>http://www.tc.gc.ca/eng/roadsafety/resources-researchstats-menu-847.htm</a:t>
            </a:r>
            <a:r>
              <a:rPr lang="en-US" sz="1200" dirty="0" smtClean="0"/>
              <a:t>, Jun. 01, 2011 [Sep.11, 2011]. </a:t>
            </a:r>
            <a:endParaRPr lang="en-CA" sz="120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5497-4C09-40CE-A89D-6690A98C66B9}" type="slidenum">
              <a:rPr lang="en-CA" smtClean="0"/>
              <a:pPr/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</a:rPr>
              <a:t>[5] Unknown. “Blind Spot Information System (BLIS) with Cross-Traffic Alert”. Internet: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hlinkClick r:id="rId3"/>
              </a:rPr>
              <a:t>http://media.ford.com/images/10031/BLIS.pdf</a:t>
            </a:r>
            <a:r>
              <a:rPr kumimoji="0" lang="en-US" sz="1200" b="0" i="0" u="sng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mbria" pitchFamily="18" charset="0"/>
                <a:ea typeface="Times New Roman" pitchFamily="18" charset="0"/>
              </a:rPr>
              <a:t>, Jun. 7, 2011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</a:rPr>
              <a:t>[Sep. 15, 2011].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5ABA-6AA2-4069-AD32-9D9FF80D5DA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5497-4C09-40CE-A89D-6690A98C66B9}" type="slidenum">
              <a:rPr lang="en-CA" smtClean="0"/>
              <a:pPr/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F7E8BD-8284-4E7F-9754-0D1828833765}" type="slidenum">
              <a:rPr lang="en-US" smtClean="0"/>
              <a:pPr/>
              <a:t>28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F0FFBDF-8B84-4F3E-8E2B-791DF798BA1D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17B814-19B2-4B83-8F9E-B4312FA38B67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40DDF02-D7C5-4E25-B584-7655A89EB3DC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22F3D5-CC93-4AEE-8C71-40FB72D6BA9B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F61942-763F-463D-9470-3E5F4ABA9C6D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78D4FE-B109-4C9D-9F88-CAC81C8C759C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DC251B-85AE-47E5-A9AF-C939495DC25C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9968DA-CEB3-47E8-8E02-C25FEE102BCC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6E1AB8-D36A-48CA-A978-BB71D8993814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0F6D9BE-7EF6-411D-AD76-D068C60B56FC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B51165E-C6D7-4597-8202-D2EF4F7B2079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581B67F-C037-4603-B66E-EB6115ED109D}" type="datetime1">
              <a:rPr lang="en-US" smtClean="0"/>
              <a:pPr/>
              <a:t>1/26/2012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Vehicle Blind Spot Assist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57400" y="2667000"/>
            <a:ext cx="5173980" cy="2392363"/>
          </a:xfrm>
        </p:spPr>
        <p:txBody>
          <a:bodyPr/>
          <a:lstStyle/>
          <a:p>
            <a:pPr marL="109728" indent="0" algn="ctr">
              <a:buNone/>
            </a:pPr>
            <a:r>
              <a:rPr lang="en-US" dirty="0" smtClean="0"/>
              <a:t>Tanzim Mokammel</a:t>
            </a:r>
          </a:p>
          <a:p>
            <a:pPr marL="109728" indent="0" algn="ctr">
              <a:buNone/>
            </a:pPr>
            <a:r>
              <a:rPr lang="en-US" dirty="0" err="1" smtClean="0"/>
              <a:t>Valikhan</a:t>
            </a:r>
            <a:r>
              <a:rPr lang="en-US" dirty="0" smtClean="0"/>
              <a:t> </a:t>
            </a:r>
            <a:r>
              <a:rPr lang="en-US" dirty="0" err="1" smtClean="0"/>
              <a:t>Kuparov</a:t>
            </a:r>
            <a:endParaRPr lang="en-US" dirty="0" smtClean="0"/>
          </a:p>
          <a:p>
            <a:pPr marL="109728" indent="0" algn="ctr">
              <a:buNone/>
            </a:pPr>
            <a:r>
              <a:rPr lang="en-US" dirty="0" smtClean="0"/>
              <a:t>Hani </a:t>
            </a:r>
            <a:r>
              <a:rPr lang="en-US" dirty="0" err="1"/>
              <a:t>H</a:t>
            </a:r>
            <a:r>
              <a:rPr lang="en-US" dirty="0" err="1" smtClean="0"/>
              <a:t>adidi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Help reduce accidents through an universal, accessible and affordable device which aids users be aware of dangers in the Blind Spot, and make improvements to the currently available technology</a:t>
            </a:r>
          </a:p>
          <a:p>
            <a:pPr>
              <a:buNone/>
            </a:pP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Room for Improvement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Objective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Goals and Requirements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Project Goal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 device, which will:</a:t>
            </a:r>
          </a:p>
          <a:p>
            <a:pPr lvl="2"/>
            <a:r>
              <a:rPr lang="en-US" dirty="0" smtClean="0"/>
              <a:t>Identify obstacle in blind spot</a:t>
            </a:r>
          </a:p>
          <a:p>
            <a:pPr lvl="2"/>
            <a:r>
              <a:rPr lang="en-US" dirty="0" smtClean="0"/>
              <a:t>Anticipate approaching obstacle</a:t>
            </a:r>
          </a:p>
          <a:p>
            <a:pPr lvl="2"/>
            <a:r>
              <a:rPr lang="en-US" dirty="0" smtClean="0"/>
              <a:t>Warn user about danger</a:t>
            </a:r>
          </a:p>
          <a:p>
            <a:pPr lvl="2"/>
            <a:r>
              <a:rPr lang="en-US" dirty="0" smtClean="0"/>
              <a:t>Automated lock of steering into obstacle</a:t>
            </a:r>
            <a:endParaRPr lang="en-US" dirty="0"/>
          </a:p>
        </p:txBody>
      </p:sp>
      <p:pic>
        <p:nvPicPr>
          <p:cNvPr id="4098" name="Picture 2" descr="C:\Documents and Settings\kuparovv\Desktop\goa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1752600"/>
            <a:ext cx="1943100" cy="16764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Project Requirements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Functional Requirements </a:t>
            </a:r>
          </a:p>
          <a:p>
            <a:pPr lvl="1"/>
            <a:r>
              <a:rPr lang="en-US" dirty="0" smtClean="0"/>
              <a:t>The unit shall have sensors mounted on the sides</a:t>
            </a:r>
          </a:p>
          <a:p>
            <a:pPr lvl="1"/>
            <a:r>
              <a:rPr lang="en-US" dirty="0" smtClean="0"/>
              <a:t>The unit shall have a microcontroller to compute:</a:t>
            </a:r>
          </a:p>
          <a:p>
            <a:pPr lvl="2"/>
            <a:r>
              <a:rPr lang="en-US" dirty="0" smtClean="0"/>
              <a:t>the relative speed of the obstacle (max 10% error) </a:t>
            </a:r>
          </a:p>
          <a:p>
            <a:pPr lvl="2"/>
            <a:r>
              <a:rPr lang="en-US" dirty="0" smtClean="0"/>
              <a:t>time before approaching obstacle appears in blind spot (if not already there)</a:t>
            </a:r>
          </a:p>
          <a:p>
            <a:pPr lvl="1"/>
            <a:r>
              <a:rPr lang="en-US" dirty="0" smtClean="0"/>
              <a:t>The unit shall have a feedback mechanism to warn the user</a:t>
            </a:r>
          </a:p>
          <a:p>
            <a:pPr lvl="1"/>
            <a:r>
              <a:rPr lang="en-US" dirty="0" smtClean="0"/>
              <a:t>The unit shall have an override mechanism that will prevent users from making unsafe lane changes  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Project Requirements (continued)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Objectives </a:t>
            </a:r>
          </a:p>
          <a:p>
            <a:pPr lvl="1"/>
            <a:r>
              <a:rPr lang="en-US" dirty="0" smtClean="0"/>
              <a:t>Work correctly regardless of light and weather conditions </a:t>
            </a:r>
          </a:p>
          <a:p>
            <a:pPr lvl="1"/>
            <a:r>
              <a:rPr lang="en-US" dirty="0" smtClean="0"/>
              <a:t>The blind spot detection component of the unit (no vehicle override) should be a standalone device </a:t>
            </a:r>
          </a:p>
          <a:p>
            <a:pPr lvl="1"/>
            <a:r>
              <a:rPr lang="en-US" dirty="0" smtClean="0"/>
              <a:t>The microcontroller should be hidden from the user’s view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System Level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/>
          <p:cNvSpPr/>
          <p:nvPr/>
        </p:nvSpPr>
        <p:spPr>
          <a:xfrm>
            <a:off x="5192314" y="1084945"/>
            <a:ext cx="3723085" cy="1882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152400" y="1138735"/>
            <a:ext cx="4419600" cy="22902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Big Picture</a:t>
            </a:r>
            <a:endParaRPr lang="en-US" sz="36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272981" y="1377315"/>
            <a:ext cx="3994220" cy="1954529"/>
            <a:chOff x="204630" y="140970"/>
            <a:chExt cx="4700745" cy="2402205"/>
          </a:xfrm>
        </p:grpSpPr>
        <p:grpSp>
          <p:nvGrpSpPr>
            <p:cNvPr id="36" name="Group 35"/>
            <p:cNvGrpSpPr>
              <a:grpSpLocks/>
            </p:cNvGrpSpPr>
            <p:nvPr/>
          </p:nvGrpSpPr>
          <p:grpSpPr bwMode="auto">
            <a:xfrm>
              <a:off x="204630" y="397608"/>
              <a:ext cx="1515119" cy="2022963"/>
              <a:chOff x="76199" y="304800"/>
              <a:chExt cx="2210435" cy="2514600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261666" y="304800"/>
                <a:ext cx="2024334" cy="2514600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100">
                    <a:effectLst/>
                    <a:ea typeface="Times New Roman"/>
                    <a:cs typeface="Times New Roman"/>
                  </a:rPr>
                  <a:t> </a:t>
                </a:r>
                <a:endParaRPr lang="en-US" sz="1100">
                  <a:effectLst/>
                  <a:ea typeface="Calibri"/>
                  <a:cs typeface="Times New Roman"/>
                </a:endParaRPr>
              </a:p>
            </p:txBody>
          </p:sp>
          <p:pic>
            <p:nvPicPr>
              <p:cNvPr id="46" name="Picture 45" descr="C:\Documents and Settings\kuparovv\Desktop\2006_z06_corvette_yellow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1000" y="609600"/>
                <a:ext cx="1431925" cy="630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TextBox 9"/>
              <p:cNvSpPr txBox="1">
                <a:spLocks noChangeArrowheads="1"/>
              </p:cNvSpPr>
              <p:nvPr/>
            </p:nvSpPr>
            <p:spPr bwMode="auto">
              <a:xfrm>
                <a:off x="76199" y="1752598"/>
                <a:ext cx="2210435" cy="5561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kern="1200">
                    <a:solidFill>
                      <a:srgbClr val="000000"/>
                    </a:solidFill>
                    <a:effectLst/>
                    <a:latin typeface="Calibri"/>
                    <a:ea typeface="Times New Roman"/>
                    <a:cs typeface="Arial"/>
                  </a:rPr>
                  <a:t>Obstacle</a:t>
                </a:r>
                <a:endParaRPr lang="en-US" sz="1200">
                  <a:effectLst/>
                  <a:latin typeface="Times New Roman"/>
                  <a:ea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719749" y="140970"/>
              <a:ext cx="3185626" cy="2402205"/>
              <a:chOff x="1719749" y="140970"/>
              <a:chExt cx="3185626" cy="2402205"/>
            </a:xfrm>
          </p:grpSpPr>
          <p:grpSp>
            <p:nvGrpSpPr>
              <p:cNvPr id="37" name="Group 36"/>
              <p:cNvGrpSpPr>
                <a:grpSpLocks/>
              </p:cNvGrpSpPr>
              <p:nvPr/>
            </p:nvGrpSpPr>
            <p:grpSpPr bwMode="auto">
              <a:xfrm>
                <a:off x="2868386" y="213702"/>
                <a:ext cx="2036989" cy="2329473"/>
                <a:chOff x="3962400" y="76200"/>
                <a:chExt cx="2971800" cy="2895600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962400" y="76201"/>
                  <a:ext cx="2971800" cy="2895599"/>
                </a:xfrm>
                <a:prstGeom prst="roundRect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100">
                      <a:effectLst/>
                      <a:ea typeface="Times New Roman"/>
                      <a:cs typeface="Times New Roman"/>
                    </a:rPr>
                    <a:t> </a:t>
                  </a:r>
                  <a:endParaRPr lang="en-US" sz="1100">
                    <a:effectLst/>
                    <a:ea typeface="Calibri"/>
                    <a:cs typeface="Times New Roman"/>
                  </a:endParaRPr>
                </a:p>
              </p:txBody>
            </p:sp>
            <p:pic>
              <p:nvPicPr>
                <p:cNvPr id="43" name="Picture 42" descr="C:\Documents and Settings\kuparovv\Desktop\R271-SRF05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9481" r="11688" b="18182"/>
                <a:stretch>
                  <a:fillRect/>
                </a:stretch>
              </p:blipFill>
              <p:spPr bwMode="auto">
                <a:xfrm>
                  <a:off x="4495800" y="76200"/>
                  <a:ext cx="1727200" cy="1219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4267200" y="1447799"/>
                  <a:ext cx="2210434" cy="9675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kern="1200">
                      <a:solidFill>
                        <a:srgbClr val="000000"/>
                      </a:solidFill>
                      <a:effectLst/>
                      <a:latin typeface="Calibri"/>
                      <a:ea typeface="Times New Roman"/>
                      <a:cs typeface="Arial"/>
                    </a:rPr>
                    <a:t>Ultrasonic Sensor -SRF05 </a:t>
                  </a:r>
                  <a:endParaRPr lang="en-US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38" name="Group 37"/>
              <p:cNvGrpSpPr>
                <a:grpSpLocks/>
              </p:cNvGrpSpPr>
              <p:nvPr/>
            </p:nvGrpSpPr>
            <p:grpSpPr bwMode="auto">
              <a:xfrm>
                <a:off x="1719749" y="1786058"/>
                <a:ext cx="1148637" cy="576141"/>
                <a:chOff x="2286633" y="2030683"/>
                <a:chExt cx="1675767" cy="716160"/>
              </a:xfrm>
            </p:grpSpPr>
            <p:cxnSp>
              <p:nvCxnSpPr>
                <p:cNvPr id="40" name="Straight Arrow Connector 39"/>
                <p:cNvCxnSpPr>
                  <a:stCxn id="47" idx="3"/>
                </p:cNvCxnSpPr>
                <p:nvPr/>
              </p:nvCxnSpPr>
              <p:spPr>
                <a:xfrm>
                  <a:off x="2286633" y="2030683"/>
                  <a:ext cx="1675767" cy="0"/>
                </a:xfrm>
                <a:prstGeom prst="straightConnector1">
                  <a:avLst/>
                </a:prstGeom>
                <a:ln w="38100">
                  <a:solidFill>
                    <a:schemeClr val="tx2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2286633" y="2209800"/>
                  <a:ext cx="1599569" cy="5370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kern="1200" dirty="0" smtClean="0">
                      <a:solidFill>
                        <a:srgbClr val="000000"/>
                      </a:solidFill>
                      <a:effectLst/>
                      <a:latin typeface="Calibri"/>
                      <a:ea typeface="Times New Roman"/>
                      <a:cs typeface="Arial"/>
                    </a:rPr>
                    <a:t>Time of Flight</a:t>
                  </a:r>
                  <a:endParaRPr lang="en-US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pic>
            <p:nvPicPr>
              <p:cNvPr id="39" name="Picture 38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3747" r="19891" b="1328"/>
              <a:stretch>
                <a:fillRect/>
              </a:stretch>
            </p:blipFill>
            <p:spPr bwMode="auto">
              <a:xfrm>
                <a:off x="1771545" y="397608"/>
                <a:ext cx="1044610" cy="110343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sp>
            <p:nvSpPr>
              <p:cNvPr id="48" name="Text Box 2"/>
              <p:cNvSpPr txBox="1">
                <a:spLocks noChangeArrowheads="1"/>
              </p:cNvSpPr>
              <p:nvPr/>
            </p:nvSpPr>
            <p:spPr bwMode="auto">
              <a:xfrm>
                <a:off x="1999615" y="1400175"/>
                <a:ext cx="619125" cy="266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100" dirty="0">
                    <a:effectLst/>
                    <a:latin typeface="Calibri"/>
                    <a:ea typeface="Calibri"/>
                    <a:cs typeface="Times New Roman"/>
                  </a:rPr>
                  <a:t>Pulse</a:t>
                </a:r>
              </a:p>
            </p:txBody>
          </p:sp>
          <p:sp>
            <p:nvSpPr>
              <p:cNvPr id="49" name="Text Box 2"/>
              <p:cNvSpPr txBox="1">
                <a:spLocks noChangeArrowheads="1"/>
              </p:cNvSpPr>
              <p:nvPr/>
            </p:nvSpPr>
            <p:spPr bwMode="auto">
              <a:xfrm>
                <a:off x="1950720" y="140970"/>
                <a:ext cx="619125" cy="266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100" dirty="0">
                    <a:effectLst/>
                    <a:latin typeface="Calibri"/>
                    <a:ea typeface="Calibri"/>
                    <a:cs typeface="Times New Roman"/>
                  </a:rPr>
                  <a:t>Echo</a:t>
                </a:r>
              </a:p>
            </p:txBody>
          </p:sp>
        </p:grpSp>
      </p:grp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6629399" y="3899523"/>
            <a:ext cx="2286000" cy="2344440"/>
            <a:chOff x="5486400" y="2590800"/>
            <a:chExt cx="2286000" cy="2344440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5486400" y="2590800"/>
              <a:ext cx="2286000" cy="234444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6" name="Picture 6" descr="C:\Documents and Settings\kuparovv\Desktop\Bill-of-Supplies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3100" y="3043952"/>
              <a:ext cx="1752600" cy="1306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TextBox 24"/>
            <p:cNvSpPr txBox="1">
              <a:spLocks noChangeArrowheads="1"/>
            </p:cNvSpPr>
            <p:nvPr/>
          </p:nvSpPr>
          <p:spPr bwMode="auto">
            <a:xfrm>
              <a:off x="5958840" y="4350465"/>
              <a:ext cx="158496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cs typeface="Arial" charset="0"/>
                </a:rPr>
                <a:t>Speed, time calculations</a:t>
              </a:r>
              <a:endParaRPr lang="en-US" sz="1600" dirty="0">
                <a:cs typeface="Arial" charset="0"/>
              </a:endParaRPr>
            </a:p>
          </p:txBody>
        </p:sp>
        <p:sp>
          <p:nvSpPr>
            <p:cNvPr id="58" name="TextBox 25"/>
            <p:cNvSpPr txBox="1">
              <a:spLocks noChangeArrowheads="1"/>
            </p:cNvSpPr>
            <p:nvPr/>
          </p:nvSpPr>
          <p:spPr bwMode="auto">
            <a:xfrm>
              <a:off x="5524500" y="2659380"/>
              <a:ext cx="1981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 dirty="0" smtClean="0">
                  <a:cs typeface="Arial" charset="0"/>
                </a:rPr>
                <a:t>  </a:t>
              </a:r>
              <a:r>
                <a:rPr lang="en-US" b="1" dirty="0" err="1" smtClean="0">
                  <a:cs typeface="Arial" charset="0"/>
                </a:rPr>
                <a:t>Arduino</a:t>
              </a:r>
              <a:r>
                <a:rPr lang="en-US" b="1" dirty="0" smtClean="0">
                  <a:cs typeface="Arial" charset="0"/>
                </a:rPr>
                <a:t> </a:t>
              </a:r>
              <a:endParaRPr lang="en-US" b="1" dirty="0">
                <a:cs typeface="Arial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949562" y="3581400"/>
            <a:ext cx="2391373" cy="25541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18"/>
          <p:cNvGrpSpPr>
            <a:grpSpLocks/>
          </p:cNvGrpSpPr>
          <p:nvPr/>
        </p:nvGrpSpPr>
        <p:grpSpPr bwMode="auto">
          <a:xfrm>
            <a:off x="4369166" y="4684872"/>
            <a:ext cx="2266680" cy="892552"/>
            <a:chOff x="3974552" y="2959520"/>
            <a:chExt cx="3466218" cy="1356604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4319651" y="3813005"/>
              <a:ext cx="2969941" cy="50335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19"/>
            <p:cNvSpPr txBox="1">
              <a:spLocks noChangeArrowheads="1"/>
            </p:cNvSpPr>
            <p:nvPr/>
          </p:nvSpPr>
          <p:spPr bwMode="auto">
            <a:xfrm>
              <a:off x="3974552" y="2959520"/>
              <a:ext cx="3466218" cy="1356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cs typeface="Arial" charset="0"/>
                </a:rPr>
                <a:t>Distance, Speed, Time</a:t>
              </a:r>
              <a:endParaRPr lang="en-US" sz="1600" dirty="0">
                <a:cs typeface="Arial" charset="0"/>
              </a:endParaRPr>
            </a:p>
            <a:p>
              <a:pPr>
                <a:buFont typeface="Arial" charset="0"/>
                <a:buChar char="•"/>
              </a:pPr>
              <a:endParaRPr lang="en-US" sz="2000" dirty="0">
                <a:cs typeface="Arial" charset="0"/>
              </a:endParaRPr>
            </a:p>
          </p:txBody>
        </p:sp>
      </p:grpSp>
      <p:grpSp>
        <p:nvGrpSpPr>
          <p:cNvPr id="63" name="Group 19"/>
          <p:cNvGrpSpPr>
            <a:grpSpLocks/>
          </p:cNvGrpSpPr>
          <p:nvPr/>
        </p:nvGrpSpPr>
        <p:grpSpPr bwMode="auto">
          <a:xfrm>
            <a:off x="4404321" y="5659188"/>
            <a:ext cx="2109826" cy="421529"/>
            <a:chOff x="4063239" y="4949332"/>
            <a:chExt cx="3060522" cy="588011"/>
          </a:xfrm>
        </p:grpSpPr>
        <p:cxnSp>
          <p:nvCxnSpPr>
            <p:cNvPr id="64" name="Straight Arrow Connector 63"/>
            <p:cNvCxnSpPr/>
            <p:nvPr/>
          </p:nvCxnSpPr>
          <p:spPr>
            <a:xfrm>
              <a:off x="4326651" y="4949332"/>
              <a:ext cx="2797110" cy="17207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20"/>
            <p:cNvSpPr txBox="1">
              <a:spLocks noChangeArrowheads="1"/>
            </p:cNvSpPr>
            <p:nvPr/>
          </p:nvSpPr>
          <p:spPr bwMode="auto">
            <a:xfrm>
              <a:off x="4063239" y="5022769"/>
              <a:ext cx="2275377" cy="514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cs typeface="Arial" charset="0"/>
                </a:rPr>
                <a:t>Frequency</a:t>
              </a:r>
              <a:endParaRPr lang="en-US" sz="2000" dirty="0">
                <a:cs typeface="Arial" charset="0"/>
              </a:endParaRPr>
            </a:p>
          </p:txBody>
        </p:sp>
      </p:grpSp>
      <p:grpSp>
        <p:nvGrpSpPr>
          <p:cNvPr id="66" name="Group 22"/>
          <p:cNvGrpSpPr>
            <a:grpSpLocks/>
          </p:cNvGrpSpPr>
          <p:nvPr/>
        </p:nvGrpSpPr>
        <p:grpSpPr bwMode="auto">
          <a:xfrm>
            <a:off x="2123633" y="3941562"/>
            <a:ext cx="1943363" cy="1090569"/>
            <a:chOff x="575596" y="2286000"/>
            <a:chExt cx="2971800" cy="1657574"/>
          </a:xfrm>
        </p:grpSpPr>
        <p:grpSp>
          <p:nvGrpSpPr>
            <p:cNvPr id="67" name="Group 21"/>
            <p:cNvGrpSpPr>
              <a:grpSpLocks/>
            </p:cNvGrpSpPr>
            <p:nvPr/>
          </p:nvGrpSpPr>
          <p:grpSpPr bwMode="auto">
            <a:xfrm>
              <a:off x="575596" y="2286000"/>
              <a:ext cx="2971800" cy="1600200"/>
              <a:chOff x="575596" y="2286000"/>
              <a:chExt cx="2971800" cy="1600200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575596" y="2286000"/>
                <a:ext cx="2971800" cy="1600200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70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3125" r="3125" b="4485"/>
              <a:stretch>
                <a:fillRect/>
              </a:stretch>
            </p:blipFill>
            <p:spPr bwMode="auto">
              <a:xfrm>
                <a:off x="1055038" y="2415466"/>
                <a:ext cx="2285999" cy="1066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8" name="TextBox 22"/>
            <p:cNvSpPr txBox="1">
              <a:spLocks noChangeArrowheads="1"/>
            </p:cNvSpPr>
            <p:nvPr/>
          </p:nvSpPr>
          <p:spPr bwMode="auto">
            <a:xfrm>
              <a:off x="1213258" y="3429000"/>
              <a:ext cx="2057400" cy="514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cs typeface="Arial" charset="0"/>
                </a:rPr>
                <a:t>LCD screen</a:t>
              </a:r>
            </a:p>
          </p:txBody>
        </p:sp>
      </p:grpSp>
      <p:grpSp>
        <p:nvGrpSpPr>
          <p:cNvPr id="71" name="Group 23"/>
          <p:cNvGrpSpPr>
            <a:grpSpLocks/>
          </p:cNvGrpSpPr>
          <p:nvPr/>
        </p:nvGrpSpPr>
        <p:grpSpPr bwMode="auto">
          <a:xfrm>
            <a:off x="2312583" y="5160791"/>
            <a:ext cx="1744043" cy="906930"/>
            <a:chOff x="864540" y="4139125"/>
            <a:chExt cx="2667000" cy="1378458"/>
          </a:xfrm>
        </p:grpSpPr>
        <p:sp>
          <p:nvSpPr>
            <p:cNvPr id="72" name="Rounded Rectangle 71"/>
            <p:cNvSpPr/>
            <p:nvPr/>
          </p:nvSpPr>
          <p:spPr>
            <a:xfrm>
              <a:off x="864540" y="4139125"/>
              <a:ext cx="2667000" cy="1323153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73" name="Picture 7" descr="C:\Documents and Settings\kuparovv\Desktop\imagesCAVENODZ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46814" y="4264109"/>
              <a:ext cx="1143000" cy="852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" name="TextBox 23"/>
            <p:cNvSpPr txBox="1">
              <a:spLocks noChangeArrowheads="1"/>
            </p:cNvSpPr>
            <p:nvPr/>
          </p:nvSpPr>
          <p:spPr bwMode="auto">
            <a:xfrm>
              <a:off x="1189614" y="4956229"/>
              <a:ext cx="2057399" cy="561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cs typeface="Arial" charset="0"/>
                </a:rPr>
                <a:t>LED</a:t>
              </a:r>
              <a:r>
                <a:rPr lang="en-US" dirty="0">
                  <a:cs typeface="Arial" charset="0"/>
                </a:rPr>
                <a:t> </a:t>
              </a:r>
            </a:p>
          </p:txBody>
        </p:sp>
      </p:grpSp>
      <p:sp>
        <p:nvSpPr>
          <p:cNvPr id="88" name="TextBox 16"/>
          <p:cNvSpPr txBox="1">
            <a:spLocks noChangeArrowheads="1"/>
          </p:cNvSpPr>
          <p:nvPr/>
        </p:nvSpPr>
        <p:spPr bwMode="auto">
          <a:xfrm>
            <a:off x="5608702" y="3667886"/>
            <a:ext cx="931617" cy="35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000000"/>
                </a:solidFill>
                <a:effectLst/>
                <a:latin typeface="Calibri"/>
                <a:ea typeface="Times New Roman"/>
                <a:cs typeface="Arial"/>
              </a:rPr>
              <a:t>Distance</a:t>
            </a:r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6752295" y="1215264"/>
            <a:ext cx="1905000" cy="16308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91" name="Picture 4" descr="C:\Documents and Settings\kuparovv\Desktop\41kz2HQW4CL__SL500_AA300_.jpg"/>
          <p:cNvPicPr>
            <a:picLocks noChangeAspect="1" noChangeArrowheads="1"/>
          </p:cNvPicPr>
          <p:nvPr/>
        </p:nvPicPr>
        <p:blipFill>
          <a:blip r:embed="rId8" cstate="print"/>
          <a:srcRect t="28667" r="4668" b="28667"/>
          <a:stretch>
            <a:fillRect/>
          </a:stretch>
        </p:blipFill>
        <p:spPr bwMode="auto">
          <a:xfrm>
            <a:off x="6811433" y="1615302"/>
            <a:ext cx="1562144" cy="775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TextBox 12"/>
          <p:cNvSpPr txBox="1">
            <a:spLocks noChangeArrowheads="1"/>
          </p:cNvSpPr>
          <p:nvPr/>
        </p:nvSpPr>
        <p:spPr bwMode="auto">
          <a:xfrm>
            <a:off x="7008518" y="1247572"/>
            <a:ext cx="1428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cs typeface="Arial" charset="0"/>
              </a:rPr>
              <a:t>User Vehicle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8001000" y="3027853"/>
            <a:ext cx="0" cy="775323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5270748" y="1623631"/>
            <a:ext cx="1381622" cy="1258061"/>
            <a:chOff x="5339910" y="545623"/>
            <a:chExt cx="1381622" cy="1258061"/>
          </a:xfrm>
        </p:grpSpPr>
        <p:pic>
          <p:nvPicPr>
            <p:cNvPr id="103" name="Picture 5" descr="C:\Documents and Settings\kuparovv\Desktop\ssssss.jpg"/>
            <p:cNvPicPr>
              <a:picLocks noChangeAspect="1" noChangeArrowheads="1"/>
            </p:cNvPicPr>
            <p:nvPr/>
          </p:nvPicPr>
          <p:blipFill>
            <a:blip r:embed="rId9" cstate="print"/>
            <a:srcRect l="12119" r="12747"/>
            <a:stretch>
              <a:fillRect/>
            </a:stretch>
          </p:blipFill>
          <p:spPr bwMode="auto">
            <a:xfrm>
              <a:off x="5647344" y="735784"/>
              <a:ext cx="807935" cy="72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4" name="Group 19"/>
            <p:cNvGrpSpPr>
              <a:grpSpLocks/>
            </p:cNvGrpSpPr>
            <p:nvPr/>
          </p:nvGrpSpPr>
          <p:grpSpPr bwMode="auto">
            <a:xfrm>
              <a:off x="5339910" y="545623"/>
              <a:ext cx="1381622" cy="1258061"/>
              <a:chOff x="3162299" y="3276600"/>
              <a:chExt cx="2237464" cy="2122488"/>
            </a:xfrm>
          </p:grpSpPr>
          <p:cxnSp>
            <p:nvCxnSpPr>
              <p:cNvPr id="95" name="Straight Arrow Connector 94"/>
              <p:cNvCxnSpPr>
                <a:stCxn id="97" idx="2"/>
                <a:endCxn id="98" idx="0"/>
              </p:cNvCxnSpPr>
              <p:nvPr/>
            </p:nvCxnSpPr>
            <p:spPr>
              <a:xfrm>
                <a:off x="4305300" y="3646488"/>
                <a:ext cx="0" cy="13827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99" idx="1"/>
              </p:cNvCxnSpPr>
              <p:nvPr/>
            </p:nvCxnSpPr>
            <p:spPr>
              <a:xfrm flipH="1" flipV="1">
                <a:off x="3570963" y="4312922"/>
                <a:ext cx="1447800" cy="3175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40"/>
              <p:cNvSpPr txBox="1">
                <a:spLocks noChangeArrowheads="1"/>
              </p:cNvSpPr>
              <p:nvPr/>
            </p:nvSpPr>
            <p:spPr bwMode="auto">
              <a:xfrm>
                <a:off x="4114800" y="3276600"/>
                <a:ext cx="381000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>
                    <a:cs typeface="Arial" charset="0"/>
                  </a:rPr>
                  <a:t>F</a:t>
                </a:r>
              </a:p>
            </p:txBody>
          </p:sp>
          <p:sp>
            <p:nvSpPr>
              <p:cNvPr id="98" name="TextBox 41"/>
              <p:cNvSpPr txBox="1">
                <a:spLocks noChangeArrowheads="1"/>
              </p:cNvSpPr>
              <p:nvPr/>
            </p:nvSpPr>
            <p:spPr bwMode="auto">
              <a:xfrm>
                <a:off x="4114800" y="5029200"/>
                <a:ext cx="381000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dirty="0">
                    <a:cs typeface="Arial" charset="0"/>
                  </a:rPr>
                  <a:t>B</a:t>
                </a:r>
              </a:p>
            </p:txBody>
          </p:sp>
          <p:sp>
            <p:nvSpPr>
              <p:cNvPr id="99" name="TextBox 42"/>
              <p:cNvSpPr txBox="1">
                <a:spLocks noChangeArrowheads="1"/>
              </p:cNvSpPr>
              <p:nvPr/>
            </p:nvSpPr>
            <p:spPr bwMode="auto">
              <a:xfrm>
                <a:off x="5018762" y="4160522"/>
                <a:ext cx="381001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dirty="0">
                    <a:cs typeface="Arial" charset="0"/>
                  </a:rPr>
                  <a:t>R</a:t>
                </a:r>
              </a:p>
            </p:txBody>
          </p:sp>
          <p:sp>
            <p:nvSpPr>
              <p:cNvPr id="100" name="TextBox 45"/>
              <p:cNvSpPr txBox="1">
                <a:spLocks noChangeArrowheads="1"/>
              </p:cNvSpPr>
              <p:nvPr/>
            </p:nvSpPr>
            <p:spPr bwMode="auto">
              <a:xfrm>
                <a:off x="3162299" y="4038600"/>
                <a:ext cx="381001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dirty="0">
                    <a:cs typeface="Arial" charset="0"/>
                  </a:rPr>
                  <a:t>L</a:t>
                </a: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6944805" y="3180192"/>
            <a:ext cx="1295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Speed, Direction</a:t>
            </a:r>
            <a:endParaRPr lang="en-US" sz="1600" dirty="0"/>
          </a:p>
        </p:txBody>
      </p:sp>
      <p:cxnSp>
        <p:nvCxnSpPr>
          <p:cNvPr id="124" name="Elbow Connector 123"/>
          <p:cNvCxnSpPr/>
          <p:nvPr/>
        </p:nvCxnSpPr>
        <p:spPr>
          <a:xfrm>
            <a:off x="4648200" y="3331844"/>
            <a:ext cx="1865947" cy="1045838"/>
          </a:xfrm>
          <a:prstGeom prst="bent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92230" y="1123108"/>
            <a:ext cx="312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Detection/Anticipation</a:t>
            </a:r>
            <a:endParaRPr lang="en-US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1949562" y="3599458"/>
            <a:ext cx="137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5199303" y="1161595"/>
            <a:ext cx="178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Automation</a:t>
            </a:r>
            <a:endParaRPr lang="en-US" b="1" dirty="0"/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608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Finer Details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 Progress to Date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Detection/Anticipation Module</a:t>
            </a:r>
            <a:endParaRPr lang="en-US" dirty="0"/>
          </a:p>
        </p:txBody>
      </p:sp>
      <p:grpSp>
        <p:nvGrpSpPr>
          <p:cNvPr id="3" name="Group 7"/>
          <p:cNvGrpSpPr/>
          <p:nvPr/>
        </p:nvGrpSpPr>
        <p:grpSpPr>
          <a:xfrm>
            <a:off x="228600" y="2895600"/>
            <a:ext cx="1872208" cy="1665476"/>
            <a:chOff x="899592" y="2060848"/>
            <a:chExt cx="1872208" cy="1665476"/>
          </a:xfrm>
        </p:grpSpPr>
        <p:pic>
          <p:nvPicPr>
            <p:cNvPr id="6" name="Picture 5" descr="http://upload.wikimedia.org/wikipedia/commons/1/17/Measuring-tape.jpg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99592" y="2060848"/>
              <a:ext cx="1872208" cy="1512168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1403648" y="335699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Distance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38800" y="1371600"/>
            <a:ext cx="3124200" cy="4876800"/>
            <a:chOff x="5715000" y="1219200"/>
            <a:chExt cx="3124200" cy="4876800"/>
          </a:xfrm>
        </p:grpSpPr>
        <p:sp>
          <p:nvSpPr>
            <p:cNvPr id="23" name="Rectangle 22"/>
            <p:cNvSpPr/>
            <p:nvPr/>
          </p:nvSpPr>
          <p:spPr>
            <a:xfrm>
              <a:off x="5715000" y="1219200"/>
              <a:ext cx="3124200" cy="4876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10"/>
            <p:cNvGrpSpPr/>
            <p:nvPr/>
          </p:nvGrpSpPr>
          <p:grpSpPr>
            <a:xfrm>
              <a:off x="6096000" y="2895600"/>
              <a:ext cx="2592288" cy="1402135"/>
              <a:chOff x="3707904" y="2060848"/>
              <a:chExt cx="3168352" cy="1544287"/>
            </a:xfrm>
          </p:grpSpPr>
          <p:pic>
            <p:nvPicPr>
              <p:cNvPr id="9" name="Picture 8" descr="http://www.saburchill.com/physics/images4/14100305.jpg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07904" y="2060848"/>
                <a:ext cx="3168352" cy="1224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547923" y="3235803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Relative Speed</a:t>
                </a:r>
                <a:endParaRPr lang="en-US" dirty="0"/>
              </a:p>
            </p:txBody>
          </p:sp>
        </p:grpSp>
        <p:grpSp>
          <p:nvGrpSpPr>
            <p:cNvPr id="5" name="Group 13"/>
            <p:cNvGrpSpPr/>
            <p:nvPr/>
          </p:nvGrpSpPr>
          <p:grpSpPr>
            <a:xfrm>
              <a:off x="6400800" y="1295400"/>
              <a:ext cx="1646011" cy="1512332"/>
              <a:chOff x="6948264" y="2060848"/>
              <a:chExt cx="1646011" cy="1512332"/>
            </a:xfrm>
          </p:grpSpPr>
          <p:pic>
            <p:nvPicPr>
              <p:cNvPr id="12" name="Picture 11" descr="http://www.soft-go.com/app_images/58008.jpg"/>
              <p:cNvPicPr/>
              <p:nvPr/>
            </p:nvPicPr>
            <p:blipFill>
              <a:blip r:embed="rId5" cstate="print"/>
              <a:srcRect b="10944"/>
              <a:stretch>
                <a:fillRect/>
              </a:stretch>
            </p:blipFill>
            <p:spPr bwMode="auto">
              <a:xfrm>
                <a:off x="6948264" y="2060848"/>
                <a:ext cx="1646011" cy="10801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253064" y="3203848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</p:grpSp>
        <p:pic>
          <p:nvPicPr>
            <p:cNvPr id="21" name="Picture 20" descr="http://www.benzinga.com/files/danger_sign.jpg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29400" y="4572000"/>
              <a:ext cx="1359413" cy="1377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819400" y="2895600"/>
          <a:ext cx="2453359" cy="1447800"/>
        </p:xfrm>
        <a:graphic>
          <a:graphicData uri="http://schemas.openxmlformats.org/presentationml/2006/ole">
            <p:oleObj spid="_x0000_s2067" name="Bitmap Image" r:id="rId7" imgW="6811326" imgH="4057143" progId="PBrush">
              <p:embed/>
            </p:oleObj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2362200" y="3352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257800" y="3505200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Detection/Anticipation Module – Completed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Distance Calculations</a:t>
            </a:r>
          </a:p>
          <a:p>
            <a:pPr lvl="1"/>
            <a:r>
              <a:rPr lang="en-US" dirty="0" smtClean="0"/>
              <a:t>Distance between an object and the sensor can be measured to the nearest cm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7649" name="Object 1"/>
          <p:cNvGraphicFramePr>
            <a:graphicFrameLocks noChangeAspect="1"/>
          </p:cNvGraphicFramePr>
          <p:nvPr/>
        </p:nvGraphicFramePr>
        <p:xfrm>
          <a:off x="685800" y="3200400"/>
          <a:ext cx="2711450" cy="1600200"/>
        </p:xfrm>
        <a:graphic>
          <a:graphicData uri="http://schemas.openxmlformats.org/presentationml/2006/ole">
            <p:oleObj spid="_x0000_s1043" name="Bitmap Image" r:id="rId3" imgW="6811326" imgH="4057143" progId="PBrush">
              <p:embed/>
            </p:oleObj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Reducing Vehicle Accidents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Our Objective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Big Picture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Finer Details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Challenges Ahead</a:t>
            </a:r>
          </a:p>
          <a:p>
            <a:pPr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Outline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286000" y="3886200"/>
            <a:ext cx="2971800" cy="6096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3886200"/>
            <a:ext cx="22860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Speed Calculations - Algorithm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4000" y="1397000"/>
          <a:ext cx="304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24000" y="2590800"/>
          <a:ext cx="762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</a:tblGrid>
              <a:tr h="381000"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524000" y="1981200"/>
          <a:ext cx="762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</a:tblGrid>
              <a:tr h="381000"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524000" y="3200400"/>
          <a:ext cx="762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</a:tblGrid>
              <a:tr h="381000"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524000" y="3886200"/>
            <a:ext cx="22098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524000" y="40386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2895600" y="4648200"/>
            <a:ext cx="2362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00200" y="48006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average speed using a moving average</a:t>
            </a:r>
            <a:endParaRPr lang="en-US" dirty="0"/>
          </a:p>
        </p:txBody>
      </p:sp>
      <p:cxnSp>
        <p:nvCxnSpPr>
          <p:cNvPr id="27" name="Elbow Connector 26"/>
          <p:cNvCxnSpPr/>
          <p:nvPr/>
        </p:nvCxnSpPr>
        <p:spPr>
          <a:xfrm rot="10800000" flipV="1">
            <a:off x="2286000" y="1752600"/>
            <a:ext cx="533400" cy="381000"/>
          </a:xfrm>
          <a:prstGeom prst="bentConnector3">
            <a:avLst>
              <a:gd name="adj1" fmla="val 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52600" y="1752600"/>
            <a:ext cx="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828800" y="2362200"/>
            <a:ext cx="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828800" y="2971800"/>
            <a:ext cx="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362200" y="2590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elapsed time using internal Clock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724400" y="13716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Sensor Readings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438400" y="3200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instantaneous speed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800600" y="19812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in Consecutive readings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Speed Calculations -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8753"/>
            <a:ext cx="8229600" cy="4525963"/>
          </a:xfrm>
        </p:spPr>
        <p:txBody>
          <a:bodyPr/>
          <a:lstStyle/>
          <a:p>
            <a:r>
              <a:rPr lang="en-US" dirty="0" smtClean="0"/>
              <a:t>Speed Calculations</a:t>
            </a:r>
          </a:p>
          <a:p>
            <a:pPr lvl="1"/>
            <a:r>
              <a:rPr lang="en-US" dirty="0" smtClean="0"/>
              <a:t>Speed can be calculated within ±10% accuracy between the stationary sensor, and a moving obstacle</a:t>
            </a:r>
          </a:p>
          <a:p>
            <a:pPr lvl="1"/>
            <a:r>
              <a:rPr lang="en-US" dirty="0" smtClean="0"/>
              <a:t>Example: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85800" y="3657600"/>
            <a:ext cx="8223448" cy="2529572"/>
            <a:chOff x="685800" y="3657600"/>
            <a:chExt cx="8223448" cy="2529572"/>
          </a:xfrm>
        </p:grpSpPr>
        <p:pic>
          <p:nvPicPr>
            <p:cNvPr id="4" name="Picture 3" descr="C:\Users\Owner\Documents\My Dropbox\ECE4Y\ECE496\BLIS\test_results (stationary sensor)\a10d20.png"/>
            <p:cNvPicPr/>
            <p:nvPr/>
          </p:nvPicPr>
          <p:blipFill>
            <a:blip r:embed="rId2" cstate="print"/>
            <a:srcRect t="36000"/>
            <a:stretch>
              <a:fillRect/>
            </a:stretch>
          </p:blipFill>
          <p:spPr bwMode="auto">
            <a:xfrm>
              <a:off x="838200" y="3657600"/>
              <a:ext cx="3888432" cy="2304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 descr="C:\Users\Owner\Documents\My Dropbox\ECE4Y\ECE496\BLIS\test_results (stationary sensor)\zoom\a10d20_zoom.png"/>
            <p:cNvPicPr/>
            <p:nvPr/>
          </p:nvPicPr>
          <p:blipFill>
            <a:blip r:embed="rId3" cstate="print"/>
            <a:srcRect t="13867"/>
            <a:stretch>
              <a:fillRect/>
            </a:stretch>
          </p:blipFill>
          <p:spPr bwMode="auto">
            <a:xfrm>
              <a:off x="4876800" y="3657600"/>
              <a:ext cx="4032448" cy="2160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981200" y="581784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Sample Point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40524" y="577719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Sample Point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410349" y="4390250"/>
              <a:ext cx="920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Speed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4448950" y="4390251"/>
              <a:ext cx="920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Speed</a:t>
              </a:r>
              <a:endParaRPr lang="en-US" dirty="0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Detection/Anticipation Module –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Sensor’s range is highly reduced due to the size of the obstacle (1.5 m to 3 m)</a:t>
            </a:r>
          </a:p>
          <a:p>
            <a:r>
              <a:rPr lang="en-US" dirty="0" smtClean="0"/>
              <a:t>We anticipate further error margin once the sensor is mounted on the vehicle</a:t>
            </a:r>
          </a:p>
          <a:p>
            <a:r>
              <a:rPr lang="en-US" dirty="0" smtClean="0"/>
              <a:t>Real-Time Plots for Verification</a:t>
            </a:r>
          </a:p>
          <a:p>
            <a:r>
              <a:rPr lang="en-US" dirty="0" smtClean="0"/>
              <a:t>Wireless retrieval of microcontroller data for verification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1676400"/>
          <a:ext cx="7772400" cy="436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5943600"/>
              </a:tblGrid>
              <a:tr h="916357">
                <a:tc>
                  <a:txBody>
                    <a:bodyPr/>
                    <a:lstStyle/>
                    <a:p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Possible 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 	</a:t>
                      </a:r>
                    </a:p>
                  </a:txBody>
                  <a:tcPr/>
                </a:tc>
              </a:tr>
              <a:tr h="1522043">
                <a:tc>
                  <a:txBody>
                    <a:bodyPr/>
                    <a:lstStyle/>
                    <a:p>
                      <a:r>
                        <a:rPr lang="en-US" sz="2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 	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Graphical 	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6950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Numerical 	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  <a:tr h="1099631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- blinking light 	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Documents and Settings\kuparovv\Desktop\untitled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743200"/>
            <a:ext cx="1143000" cy="1143000"/>
          </a:xfrm>
          <a:prstGeom prst="rect">
            <a:avLst/>
          </a:prstGeom>
          <a:noFill/>
        </p:spPr>
      </p:pic>
      <p:pic>
        <p:nvPicPr>
          <p:cNvPr id="1028" name="Picture 4" descr="C:\Documents and Settings\kuparovv\Desktop\cat_proximity.png"/>
          <p:cNvPicPr>
            <a:picLocks noChangeAspect="1" noChangeArrowheads="1"/>
          </p:cNvPicPr>
          <p:nvPr/>
        </p:nvPicPr>
        <p:blipFill>
          <a:blip r:embed="rId3" cstate="print"/>
          <a:srcRect l="3778" t="797" r="5556" b="39066"/>
          <a:stretch>
            <a:fillRect/>
          </a:stretch>
        </p:blipFill>
        <p:spPr bwMode="auto">
          <a:xfrm>
            <a:off x="6248400" y="2743200"/>
            <a:ext cx="1766452" cy="1142999"/>
          </a:xfrm>
          <a:prstGeom prst="rect">
            <a:avLst/>
          </a:prstGeom>
          <a:noFill/>
        </p:spPr>
      </p:pic>
      <p:pic>
        <p:nvPicPr>
          <p:cNvPr id="1029" name="Picture 5" descr="C:\Documents and Settings\kuparovv\Desktop\imagesCAILGND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191000"/>
            <a:ext cx="1828800" cy="653492"/>
          </a:xfrm>
          <a:prstGeom prst="rect">
            <a:avLst/>
          </a:prstGeom>
          <a:noFill/>
        </p:spPr>
      </p:pic>
      <p:pic>
        <p:nvPicPr>
          <p:cNvPr id="1030" name="Picture 6" descr="C:\Documents and Settings\kuparovv\Desktop\imagesCAR1E6K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5029200"/>
            <a:ext cx="838200" cy="838200"/>
          </a:xfrm>
          <a:prstGeom prst="rect">
            <a:avLst/>
          </a:prstGeom>
          <a:noFill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Output Module - Possible Solutions and Design Alternatives 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Output Module - Possible Solutions and Design Alternatives 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75438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/>
                <a:gridCol w="5657850"/>
              </a:tblGrid>
              <a:tr h="1069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Possible 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 </a:t>
                      </a:r>
                      <a:endParaRPr lang="en-US" sz="2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10353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Auditory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Beeping sounds </a:t>
                      </a:r>
                      <a:endParaRPr lang="en-US" sz="2400" dirty="0"/>
                    </a:p>
                  </a:txBody>
                  <a:tcPr/>
                </a:tc>
              </a:tr>
              <a:tr h="209413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Physical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Vibration of the </a:t>
                      </a:r>
                    </a:p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steering wheel 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1" name="Picture 3" descr="C:\Documents and Settings\kuparovv\Desktop\untitled2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743200"/>
            <a:ext cx="919163" cy="919163"/>
          </a:xfrm>
          <a:prstGeom prst="rect">
            <a:avLst/>
          </a:prstGeom>
          <a:noFill/>
        </p:spPr>
      </p:pic>
      <p:pic>
        <p:nvPicPr>
          <p:cNvPr id="2053" name="Picture 5" descr="C:\Documents and Settings\kuparovv\Desktop\untitled3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4038600"/>
            <a:ext cx="2047335" cy="1533525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Output Module - </a:t>
            </a:r>
            <a:r>
              <a:rPr lang="en-US" sz="3200" b="1" dirty="0" smtClean="0"/>
              <a:t>Proposed Solution: Output module</a:t>
            </a:r>
            <a:endParaRPr lang="en-US" sz="3200" dirty="0"/>
          </a:p>
        </p:txBody>
      </p:sp>
      <p:pic>
        <p:nvPicPr>
          <p:cNvPr id="1027" name="Picture 3" descr="C:\Documents and Settings\kuparovv.GIZMO\Desktop\imagesCAQ91PD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0200"/>
            <a:ext cx="2272253" cy="1695450"/>
          </a:xfrm>
          <a:prstGeom prst="rect">
            <a:avLst/>
          </a:prstGeom>
          <a:noFill/>
        </p:spPr>
      </p:pic>
      <p:pic>
        <p:nvPicPr>
          <p:cNvPr id="1028" name="Picture 4" descr="C:\Documents and Settings\kuparovv.GIZMO\Desktop\imagesCAY4RD4C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371600"/>
            <a:ext cx="2362200" cy="220947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4343400" y="190500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+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3733800"/>
            <a:ext cx="396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 smtClean="0"/>
              <a:t>  simple, yet informative feedback 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733800"/>
            <a:ext cx="2769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 smtClean="0"/>
              <a:t> quantitative feedback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0" y="4648200"/>
            <a:ext cx="4474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 smtClean="0"/>
              <a:t>the least costly among the alternatives </a:t>
            </a:r>
            <a:endParaRPr lang="en-US" sz="2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Output Module - Implementation</a:t>
            </a:r>
            <a:endParaRPr lang="en-US" sz="3200" b="1" dirty="0"/>
          </a:p>
        </p:txBody>
      </p:sp>
      <p:pic>
        <p:nvPicPr>
          <p:cNvPr id="3075" name="Picture 3" descr="C:\Documents and Settings\kuparovv\Desktop\photo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3708400" cy="2781300"/>
          </a:xfrm>
          <a:prstGeom prst="rect">
            <a:avLst/>
          </a:prstGeom>
          <a:noFill/>
        </p:spPr>
      </p:pic>
      <p:pic>
        <p:nvPicPr>
          <p:cNvPr id="3076" name="Picture 4" descr="C:\Documents and Settings\kuparovv\Desktop\pho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295400"/>
            <a:ext cx="3759200" cy="28194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33400" y="464820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/>
              <a:t>Number of Characters:</a:t>
            </a:r>
            <a:r>
              <a:rPr lang="en-US" sz="1400" dirty="0" smtClean="0"/>
              <a:t> 16 characters x 2 Lines </a:t>
            </a:r>
          </a:p>
          <a:p>
            <a:r>
              <a:rPr lang="en-US" sz="1400" b="1" dirty="0" smtClean="0"/>
              <a:t>Character Table:</a:t>
            </a:r>
            <a:r>
              <a:rPr lang="en-US" sz="1400" dirty="0" smtClean="0"/>
              <a:t> English-European  </a:t>
            </a:r>
          </a:p>
          <a:p>
            <a:r>
              <a:rPr lang="en-US" sz="1400" b="1" dirty="0" smtClean="0"/>
              <a:t>Module dimension:</a:t>
            </a:r>
            <a:r>
              <a:rPr lang="en-US" sz="1400" dirty="0" smtClean="0"/>
              <a:t> 80.0 x 36.0 x 13.2mm3 </a:t>
            </a:r>
          </a:p>
          <a:p>
            <a:r>
              <a:rPr lang="en-US" sz="1400" b="1" dirty="0" smtClean="0"/>
              <a:t>View area:</a:t>
            </a:r>
            <a:r>
              <a:rPr lang="en-US" sz="1400" dirty="0" smtClean="0"/>
              <a:t> 66.0 x 16.0 mm</a:t>
            </a:r>
          </a:p>
          <a:p>
            <a:r>
              <a:rPr lang="en-US" sz="1400" b="1" dirty="0" smtClean="0"/>
              <a:t>Character size:</a:t>
            </a:r>
            <a:r>
              <a:rPr lang="en-US" sz="1400" dirty="0" smtClean="0"/>
              <a:t> 2.96 x 5.46 mm</a:t>
            </a:r>
          </a:p>
          <a:p>
            <a:r>
              <a:rPr lang="en-US" sz="1400" b="1" dirty="0" smtClean="0"/>
              <a:t>Operating Temperature:</a:t>
            </a:r>
            <a:r>
              <a:rPr lang="en-US" sz="1400" dirty="0" smtClean="0"/>
              <a:t> -20°C to + 70°C 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752600" y="4267200"/>
            <a:ext cx="129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LCD Display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4267200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LED light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800600" y="464820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/>
              <a:t>Blinking frequency: </a:t>
            </a:r>
            <a:r>
              <a:rPr lang="en-US" sz="1400" dirty="0" smtClean="0"/>
              <a:t>1-4 Hz to solid state</a:t>
            </a:r>
          </a:p>
          <a:p>
            <a:r>
              <a:rPr lang="en-US" sz="1400" b="1" dirty="0" smtClean="0"/>
              <a:t>Size:</a:t>
            </a:r>
            <a:r>
              <a:rPr lang="en-US" sz="1400" dirty="0" smtClean="0"/>
              <a:t> 5 mm diameter </a:t>
            </a:r>
          </a:p>
          <a:p>
            <a:r>
              <a:rPr lang="en-US" sz="1400" b="1" dirty="0" smtClean="0"/>
              <a:t>Wavelength:</a:t>
            </a:r>
            <a:r>
              <a:rPr lang="en-US" sz="1400" dirty="0" smtClean="0"/>
              <a:t> 565nm</a:t>
            </a:r>
          </a:p>
          <a:p>
            <a:r>
              <a:rPr lang="en-US" sz="1400" b="1" dirty="0" smtClean="0"/>
              <a:t>Operating Temperature:</a:t>
            </a:r>
            <a:r>
              <a:rPr lang="en-US" sz="1400" dirty="0" smtClean="0"/>
              <a:t> -38°C to + 78°C 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Simulating Driving</a:t>
            </a:r>
          </a:p>
          <a:p>
            <a:r>
              <a:rPr lang="en-US" dirty="0" smtClean="0"/>
              <a:t>Steering lock mechanism </a:t>
            </a:r>
          </a:p>
          <a:p>
            <a:r>
              <a:rPr lang="en-US" dirty="0" smtClean="0"/>
              <a:t>Controlling relative speed</a:t>
            </a:r>
          </a:p>
          <a:p>
            <a:pPr lvl="1"/>
            <a:r>
              <a:rPr lang="en-US" dirty="0" smtClean="0"/>
              <a:t>Verify anticipation module 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Automation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cs typeface="Arial" charset="0"/>
              </a:rPr>
              <a:t>Automation - Input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 cstate="print"/>
          <a:srcRect l="28847" t="32822" r="46796" b="34016"/>
          <a:stretch>
            <a:fillRect/>
          </a:stretch>
        </p:blipFill>
        <p:spPr bwMode="auto">
          <a:xfrm>
            <a:off x="4572000" y="3124200"/>
            <a:ext cx="1447800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33546" t="29572" r="45620" b="39829"/>
          <a:stretch>
            <a:fillRect/>
          </a:stretch>
        </p:blipFill>
        <p:spPr bwMode="auto">
          <a:xfrm flipH="1">
            <a:off x="762000" y="3124200"/>
            <a:ext cx="121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21299999" rev="0"/>
            </a:camera>
            <a:lightRig rig="threePt" dir="t"/>
          </a:scene3d>
        </p:spPr>
      </p:pic>
      <p:cxnSp>
        <p:nvCxnSpPr>
          <p:cNvPr id="10" name="Straight Arrow Connector 9"/>
          <p:cNvCxnSpPr>
            <a:stCxn id="6" idx="1"/>
          </p:cNvCxnSpPr>
          <p:nvPr/>
        </p:nvCxnSpPr>
        <p:spPr>
          <a:xfrm flipV="1">
            <a:off x="1981200" y="3694113"/>
            <a:ext cx="838200" cy="1587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172200" y="3733800"/>
            <a:ext cx="838200" cy="635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3429000" y="3733800"/>
            <a:ext cx="1143000" cy="635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2819400" y="2133600"/>
            <a:ext cx="914400" cy="2743200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2895600" y="2133600"/>
          <a:ext cx="838200" cy="2743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38200"/>
              </a:tblGrid>
              <a:tr h="3326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</a:t>
                      </a:r>
                      <a:endParaRPr lang="en-US" b="1" dirty="0"/>
                    </a:p>
                  </a:txBody>
                  <a:tcPr/>
                </a:tc>
              </a:tr>
              <a:tr h="2670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j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,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Rounded Rectangle 39"/>
          <p:cNvSpPr/>
          <p:nvPr/>
        </p:nvSpPr>
        <p:spPr>
          <a:xfrm>
            <a:off x="7162800" y="2133600"/>
            <a:ext cx="838200" cy="2819400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142" name="TextBox 40"/>
          <p:cNvSpPr txBox="1">
            <a:spLocks noChangeArrowheads="1"/>
          </p:cNvSpPr>
          <p:nvPr/>
        </p:nvSpPr>
        <p:spPr bwMode="auto">
          <a:xfrm>
            <a:off x="1143000" y="53340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User Input</a:t>
            </a:r>
          </a:p>
        </p:txBody>
      </p:sp>
      <p:sp>
        <p:nvSpPr>
          <p:cNvPr id="5143" name="TextBox 41"/>
          <p:cNvSpPr txBox="1">
            <a:spLocks noChangeArrowheads="1"/>
          </p:cNvSpPr>
          <p:nvPr/>
        </p:nvSpPr>
        <p:spPr bwMode="auto">
          <a:xfrm>
            <a:off x="5334000" y="52578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Computer output</a:t>
            </a:r>
          </a:p>
        </p:txBody>
      </p:sp>
      <p:sp>
        <p:nvSpPr>
          <p:cNvPr id="44" name="Right Bracket 43"/>
          <p:cNvSpPr/>
          <p:nvPr/>
        </p:nvSpPr>
        <p:spPr>
          <a:xfrm rot="5400000">
            <a:off x="2324100" y="3543300"/>
            <a:ext cx="228600" cy="32004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ight Bracket 44"/>
          <p:cNvSpPr/>
          <p:nvPr/>
        </p:nvSpPr>
        <p:spPr>
          <a:xfrm rot="5400000">
            <a:off x="6286500" y="3543300"/>
            <a:ext cx="228600" cy="32004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239000" y="2133600"/>
          <a:ext cx="703580" cy="283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03580"/>
              </a:tblGrid>
              <a:tr h="6228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ASCI </a:t>
                      </a:r>
                    </a:p>
                    <a:p>
                      <a:pPr algn="ctr"/>
                      <a:r>
                        <a:rPr lang="en-US" dirty="0" smtClean="0"/>
                        <a:t>DEC</a:t>
                      </a:r>
                      <a:endParaRPr lang="en-US" b="1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/>
                        <a:t>105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108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106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107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1" name="Right Bracket 20"/>
          <p:cNvSpPr/>
          <p:nvPr/>
        </p:nvSpPr>
        <p:spPr>
          <a:xfrm rot="10800000">
            <a:off x="2590800" y="4114800"/>
            <a:ext cx="228600" cy="7239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4400" y="42672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PWM-</a:t>
            </a:r>
          </a:p>
          <a:p>
            <a:r>
              <a:rPr lang="en-US" dirty="0" smtClean="0"/>
              <a:t>Speed control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Automation - Output</a:t>
            </a:r>
          </a:p>
        </p:txBody>
      </p:sp>
      <p:pic>
        <p:nvPicPr>
          <p:cNvPr id="6148" name="Picture 6" descr="C:\Documents and Settings\kuparovv\Desktop\Bill-of-Supplies.jpg"/>
          <p:cNvPicPr>
            <a:picLocks noChangeAspect="1" noChangeArrowheads="1"/>
          </p:cNvPicPr>
          <p:nvPr/>
        </p:nvPicPr>
        <p:blipFill>
          <a:blip r:embed="rId2" cstate="print"/>
          <a:srcRect l="4546" r="4546" b="2441"/>
          <a:stretch>
            <a:fillRect/>
          </a:stretch>
        </p:blipFill>
        <p:spPr bwMode="auto">
          <a:xfrm>
            <a:off x="2286000" y="2971800"/>
            <a:ext cx="152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09600" y="2209800"/>
          <a:ext cx="703580" cy="283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03580"/>
              </a:tblGrid>
              <a:tr h="6022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ASCI </a:t>
                      </a:r>
                    </a:p>
                    <a:p>
                      <a:pPr algn="ctr"/>
                      <a:r>
                        <a:rPr lang="en-US" dirty="0" smtClean="0"/>
                        <a:t>DEC</a:t>
                      </a:r>
                      <a:endParaRPr lang="en-US" b="1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/>
                        <a:t>105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108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106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107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ight Bracket 9"/>
          <p:cNvSpPr/>
          <p:nvPr/>
        </p:nvSpPr>
        <p:spPr>
          <a:xfrm>
            <a:off x="1219200" y="2133600"/>
            <a:ext cx="228600" cy="29718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47800" y="3581400"/>
            <a:ext cx="6096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724400" y="1981200"/>
          <a:ext cx="129540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95400"/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Action</a:t>
                      </a:r>
                      <a:endParaRPr lang="en-US" b="1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/>
                        <a:t>Forward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Right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Left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Backward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Increase speed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Decrease</a:t>
                      </a:r>
                      <a:r>
                        <a:rPr lang="en-US" baseline="0" dirty="0" smtClean="0"/>
                        <a:t> speed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3962400" y="3581400"/>
            <a:ext cx="6096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ket 13"/>
          <p:cNvSpPr/>
          <p:nvPr/>
        </p:nvSpPr>
        <p:spPr>
          <a:xfrm>
            <a:off x="5867400" y="1905000"/>
            <a:ext cx="228600" cy="34290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Bracket 14"/>
          <p:cNvSpPr/>
          <p:nvPr/>
        </p:nvSpPr>
        <p:spPr>
          <a:xfrm rot="10800000">
            <a:off x="4648200" y="1905000"/>
            <a:ext cx="228600" cy="34290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77" name="Picture 5" descr="C:\Documents and Settings\kuparovv\Desktop\ssssss.jpg"/>
          <p:cNvPicPr>
            <a:picLocks noChangeAspect="1" noChangeArrowheads="1"/>
          </p:cNvPicPr>
          <p:nvPr/>
        </p:nvPicPr>
        <p:blipFill>
          <a:blip r:embed="rId3" cstate="print"/>
          <a:srcRect l="12119" r="12747"/>
          <a:stretch>
            <a:fillRect/>
          </a:stretch>
        </p:blipFill>
        <p:spPr bwMode="auto">
          <a:xfrm>
            <a:off x="6705600" y="3124200"/>
            <a:ext cx="1295400" cy="116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400800" y="2667000"/>
            <a:ext cx="2057400" cy="2122488"/>
            <a:chOff x="3352800" y="3276600"/>
            <a:chExt cx="2057400" cy="2122488"/>
          </a:xfrm>
        </p:grpSpPr>
        <p:cxnSp>
          <p:nvCxnSpPr>
            <p:cNvPr id="17" name="Straight Arrow Connector 16"/>
            <p:cNvCxnSpPr>
              <a:stCxn id="6181" idx="2"/>
              <a:endCxn id="6182" idx="0"/>
            </p:cNvCxnSpPr>
            <p:nvPr/>
          </p:nvCxnSpPr>
          <p:spPr>
            <a:xfrm>
              <a:off x="4305300" y="3646488"/>
              <a:ext cx="0" cy="13827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183" idx="1"/>
            </p:cNvCxnSpPr>
            <p:nvPr/>
          </p:nvCxnSpPr>
          <p:spPr>
            <a:xfrm flipH="1" flipV="1">
              <a:off x="3581400" y="4267200"/>
              <a:ext cx="1447800" cy="317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81" name="TextBox 40"/>
            <p:cNvSpPr txBox="1">
              <a:spLocks noChangeArrowheads="1"/>
            </p:cNvSpPr>
            <p:nvPr/>
          </p:nvSpPr>
          <p:spPr bwMode="auto">
            <a:xfrm>
              <a:off x="4114800" y="32766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F</a:t>
              </a:r>
            </a:p>
          </p:txBody>
        </p:sp>
        <p:sp>
          <p:nvSpPr>
            <p:cNvPr id="6182" name="TextBox 41"/>
            <p:cNvSpPr txBox="1">
              <a:spLocks noChangeArrowheads="1"/>
            </p:cNvSpPr>
            <p:nvPr/>
          </p:nvSpPr>
          <p:spPr bwMode="auto">
            <a:xfrm>
              <a:off x="4114800" y="50292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B</a:t>
              </a:r>
            </a:p>
          </p:txBody>
        </p:sp>
        <p:sp>
          <p:nvSpPr>
            <p:cNvPr id="6183" name="TextBox 42"/>
            <p:cNvSpPr txBox="1">
              <a:spLocks noChangeArrowheads="1"/>
            </p:cNvSpPr>
            <p:nvPr/>
          </p:nvSpPr>
          <p:spPr bwMode="auto">
            <a:xfrm>
              <a:off x="5029200" y="41148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R</a:t>
              </a:r>
            </a:p>
          </p:txBody>
        </p:sp>
        <p:sp>
          <p:nvSpPr>
            <p:cNvPr id="6184" name="TextBox 45"/>
            <p:cNvSpPr txBox="1">
              <a:spLocks noChangeArrowheads="1"/>
            </p:cNvSpPr>
            <p:nvPr/>
          </p:nvSpPr>
          <p:spPr bwMode="auto">
            <a:xfrm>
              <a:off x="3352800" y="40386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L</a:t>
              </a:r>
            </a:p>
          </p:txBody>
        </p:sp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829761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Arial" pitchFamily="34" charset="0"/>
                <a:cs typeface="Arial" pitchFamily="34" charset="0"/>
              </a:rPr>
              <a:t>Reducing Vehicle Accidents </a:t>
            </a:r>
            <a:br>
              <a:rPr lang="en-US" sz="4400" dirty="0" smtClean="0">
                <a:latin typeface="Arial" pitchFamily="34" charset="0"/>
                <a:cs typeface="Arial" pitchFamily="34" charset="0"/>
              </a:rPr>
            </a:br>
            <a:endParaRPr lang="en-US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Background and Motivation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Automation </a:t>
            </a:r>
          </a:p>
        </p:txBody>
      </p:sp>
      <p:sp>
        <p:nvSpPr>
          <p:cNvPr id="7172" name="TextBox 5"/>
          <p:cNvSpPr txBox="1">
            <a:spLocks noChangeArrowheads="1"/>
          </p:cNvSpPr>
          <p:nvPr/>
        </p:nvSpPr>
        <p:spPr bwMode="auto">
          <a:xfrm>
            <a:off x="685800" y="39624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Serial output from car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00400" y="3276600"/>
            <a:ext cx="6096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8"/>
          <p:cNvSpPr txBox="1">
            <a:spLocks noChangeArrowheads="1"/>
          </p:cNvSpPr>
          <p:nvPr/>
        </p:nvSpPr>
        <p:spPr bwMode="auto">
          <a:xfrm>
            <a:off x="4191000" y="28194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 received: 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410200" y="2895600"/>
          <a:ext cx="703580" cy="201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03580"/>
              </a:tblGrid>
              <a:tr h="60222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ASCI </a:t>
                      </a:r>
                    </a:p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DEC</a:t>
                      </a:r>
                      <a:endParaRPr lang="en-US" sz="17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kern="1200" dirty="0" smtClean="0">
                          <a:latin typeface="Arial" pitchFamily="34" charset="0"/>
                          <a:cs typeface="Arial" pitchFamily="34" charset="0"/>
                        </a:rPr>
                        <a:t>105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108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106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107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84" name="TextBox 11"/>
          <p:cNvSpPr txBox="1">
            <a:spLocks noChangeArrowheads="1"/>
          </p:cNvSpPr>
          <p:nvPr/>
        </p:nvSpPr>
        <p:spPr bwMode="auto">
          <a:xfrm>
            <a:off x="6248400" y="2971800"/>
            <a:ext cx="190500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Speed Value: 200</a:t>
            </a:r>
          </a:p>
        </p:txBody>
      </p:sp>
      <p:sp>
        <p:nvSpPr>
          <p:cNvPr id="16" name="Right Bracket 15"/>
          <p:cNvSpPr/>
          <p:nvPr/>
        </p:nvSpPr>
        <p:spPr>
          <a:xfrm rot="16200000">
            <a:off x="6134100" y="723900"/>
            <a:ext cx="228600" cy="42672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Bracket 16"/>
          <p:cNvSpPr/>
          <p:nvPr/>
        </p:nvSpPr>
        <p:spPr>
          <a:xfrm rot="5400000">
            <a:off x="6172200" y="3048000"/>
            <a:ext cx="228600" cy="41910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87" name="Picture 8" descr="photo"/>
          <p:cNvPicPr>
            <a:picLocks noChangeAspect="1" noChangeArrowheads="1"/>
          </p:cNvPicPr>
          <p:nvPr/>
        </p:nvPicPr>
        <p:blipFill>
          <a:blip r:embed="rId2" cstate="print"/>
          <a:srcRect l="13774" t="6396" r="7744"/>
          <a:stretch>
            <a:fillRect/>
          </a:stretch>
        </p:blipFill>
        <p:spPr bwMode="auto">
          <a:xfrm>
            <a:off x="685800" y="1752600"/>
            <a:ext cx="2433638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8" name="Picture 3"/>
          <p:cNvPicPr>
            <a:picLocks noChangeAspect="1" noChangeArrowheads="1"/>
          </p:cNvPicPr>
          <p:nvPr/>
        </p:nvPicPr>
        <p:blipFill>
          <a:blip r:embed="rId3" cstate="print"/>
          <a:srcRect l="28847" t="32822" r="46796" b="34016"/>
          <a:stretch>
            <a:fillRect/>
          </a:stretch>
        </p:blipFill>
        <p:spPr bwMode="auto">
          <a:xfrm>
            <a:off x="4876800" y="1524000"/>
            <a:ext cx="1143000" cy="97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Challenges Ahead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Obstacle Detection + Output</a:t>
            </a:r>
          </a:p>
          <a:p>
            <a:pPr lvl="1"/>
            <a:r>
              <a:rPr lang="en-US" dirty="0" smtClean="0"/>
              <a:t>Time calculations</a:t>
            </a:r>
          </a:p>
          <a:p>
            <a:pPr lvl="1"/>
            <a:r>
              <a:rPr lang="en-US" dirty="0" smtClean="0"/>
              <a:t>Improve accuracy</a:t>
            </a:r>
          </a:p>
          <a:p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M</a:t>
            </a:r>
            <a:r>
              <a:rPr lang="en-US" dirty="0" smtClean="0"/>
              <a:t>ore user friendly </a:t>
            </a:r>
            <a:r>
              <a:rPr lang="en-US" dirty="0" smtClean="0"/>
              <a:t>Control</a:t>
            </a:r>
          </a:p>
          <a:p>
            <a:r>
              <a:rPr lang="en-US" dirty="0" smtClean="0"/>
              <a:t>Integration</a:t>
            </a:r>
          </a:p>
          <a:p>
            <a:pPr lvl="1"/>
            <a:r>
              <a:rPr lang="en-US" dirty="0" smtClean="0"/>
              <a:t>Combining detection and automation modules</a:t>
            </a:r>
          </a:p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Check Blind Spot Coverage</a:t>
            </a:r>
          </a:p>
          <a:p>
            <a:pPr lvl="1"/>
            <a:r>
              <a:rPr lang="en-US" dirty="0" smtClean="0"/>
              <a:t>Redefine Danger Levels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Next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 smtClean="0">
              <a:latin typeface="Arial" pitchFamily="34" charset="0"/>
              <a:cs typeface="Arial" pitchFamily="34" charset="0"/>
            </a:endParaRPr>
          </a:p>
          <a:p>
            <a:r>
              <a:rPr lang="en-CA" dirty="0" smtClean="0">
                <a:latin typeface="Arial" pitchFamily="34" charset="0"/>
                <a:cs typeface="Arial" pitchFamily="34" charset="0"/>
              </a:rPr>
              <a:t>Vehicle accidents are accountable for: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Physical injuries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Mental Trauma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Financial Loss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Death</a:t>
            </a:r>
          </a:p>
          <a:p>
            <a:pPr lvl="1"/>
            <a:endParaRPr lang="en-CA" dirty="0">
              <a:latin typeface="Arial" pitchFamily="34" charset="0"/>
              <a:cs typeface="Arial" pitchFamily="34" charset="0"/>
            </a:endParaRPr>
          </a:p>
          <a:p>
            <a:pPr lvl="1"/>
            <a:endParaRPr lang="en-CA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Vehicle Accidents</a:t>
            </a:r>
            <a:endParaRPr lang="en-CA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 l="21367" t="28718" r="39530" b="29060"/>
          <a:stretch>
            <a:fillRect/>
          </a:stretch>
        </p:blipFill>
        <p:spPr bwMode="auto">
          <a:xfrm>
            <a:off x="4572000" y="2743200"/>
            <a:ext cx="3276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86200" y="2209800"/>
          <a:ext cx="5076056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Accident Rates are Declining</a:t>
            </a:r>
            <a:endParaRPr lang="en-CA" dirty="0"/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4572000" y="4953000"/>
            <a:ext cx="39959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4F81BD"/>
                </a:solidFill>
                <a:effectLst/>
                <a:latin typeface="Cambria" pitchFamily="18" charset="0"/>
                <a:ea typeface="Times New Roman" pitchFamily="18" charset="0"/>
              </a:rPr>
              <a:t>Figure 6: Collisions Resulting in Injury and Victims Injured 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4F81BD"/>
                </a:solidFill>
                <a:effectLst/>
                <a:latin typeface="Arial" pitchFamily="34" charset="0"/>
                <a:ea typeface="Times New Roman" pitchFamily="18" charset="0"/>
              </a:rPr>
              <a:t>1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4F81BD"/>
                </a:solidFill>
                <a:effectLst/>
                <a:latin typeface="Cambria" pitchFamily="18" charset="0"/>
                <a:ea typeface="Times New Roman" pitchFamily="18" charset="0"/>
              </a:rPr>
              <a:t>990-2009)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2400" y="2133600"/>
            <a:ext cx="4680520" cy="3358807"/>
            <a:chOff x="107504" y="1340768"/>
            <a:chExt cx="4680520" cy="3358807"/>
          </a:xfrm>
        </p:grpSpPr>
        <p:graphicFrame>
          <p:nvGraphicFramePr>
            <p:cNvPr id="5" name="Object 5"/>
            <p:cNvGraphicFramePr/>
            <p:nvPr/>
          </p:nvGraphicFramePr>
          <p:xfrm>
            <a:off x="107504" y="1340768"/>
            <a:ext cx="4680520" cy="2736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146" name="Rectangle 2"/>
            <p:cNvSpPr>
              <a:spLocks noChangeArrowheads="1"/>
            </p:cNvSpPr>
            <p:nvPr/>
          </p:nvSpPr>
          <p:spPr bwMode="auto">
            <a:xfrm>
              <a:off x="533400" y="4114800"/>
              <a:ext cx="327585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mbria" pitchFamily="18" charset="0"/>
                  <a:ea typeface="Times New Roman" pitchFamily="18" charset="0"/>
                </a:rPr>
                <a:t>Figure 5: Fatal Collisions and Fatality Victims (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Arial" pitchFamily="34" charset="0"/>
                  <a:ea typeface="Times New Roman" pitchFamily="18" charset="0"/>
                </a:rPr>
                <a:t>1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mbria" pitchFamily="18" charset="0"/>
                  <a:ea typeface="Times New Roman" pitchFamily="18" charset="0"/>
                </a:rPr>
                <a:t>990-2009)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9600" y="1295400"/>
            <a:ext cx="746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Over the years, we have been seeing a decline in the number of vehicle accidents. </a:t>
            </a:r>
          </a:p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numbers are still high!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Room for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95% of accidents are caused by bad driving behavior</a:t>
            </a:r>
          </a:p>
          <a:p>
            <a:r>
              <a:rPr lang="en-US" dirty="0" smtClean="0"/>
              <a:t>One common driving behavior is to not check the vehicle’s blind spot while changing lanes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the Blind Spot?</a:t>
            </a:r>
            <a:endParaRPr lang="en-US" dirty="0"/>
          </a:p>
        </p:txBody>
      </p:sp>
      <p:pic>
        <p:nvPicPr>
          <p:cNvPr id="4" name="Picture 3" descr="http://2.bp.blogspot.com/_lGZsOTDR9Fw/THLQLQ68bII/AAAAAAAAAGo/uUz1nsofvzY/s1600/blind-spot-assist-warning-light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733800"/>
            <a:ext cx="3217414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Over the years, many major manufacturing companies have been motivated by similar concerns:</a:t>
            </a:r>
          </a:p>
          <a:p>
            <a:pPr>
              <a:buNone/>
            </a:pPr>
            <a:r>
              <a:rPr lang="en-CA" dirty="0" smtClean="0"/>
              <a:t>	-BMW</a:t>
            </a:r>
          </a:p>
          <a:p>
            <a:pPr>
              <a:buNone/>
            </a:pPr>
            <a:r>
              <a:rPr lang="en-CA" dirty="0" smtClean="0"/>
              <a:t>	-Volvo</a:t>
            </a:r>
          </a:p>
          <a:p>
            <a:pPr>
              <a:buNone/>
            </a:pPr>
            <a:r>
              <a:rPr lang="en-CA" dirty="0" smtClean="0"/>
              <a:t>	-Ford</a:t>
            </a:r>
          </a:p>
          <a:p>
            <a:pPr>
              <a:buNone/>
            </a:pPr>
            <a:r>
              <a:rPr lang="en-CA" dirty="0" smtClean="0"/>
              <a:t>	-Mercedes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Similar Concerns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800" t="893" r="1978"/>
          <a:stretch>
            <a:fillRect/>
          </a:stretch>
        </p:blipFill>
        <p:spPr bwMode="auto">
          <a:xfrm>
            <a:off x="457200" y="1447800"/>
            <a:ext cx="8077200" cy="39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 – Ford BLIS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366</TotalTime>
  <Words>903</Words>
  <Application>Microsoft Office PowerPoint</Application>
  <PresentationFormat>On-screen Show (4:3)</PresentationFormat>
  <Paragraphs>264</Paragraphs>
  <Slides>32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Concourse</vt:lpstr>
      <vt:lpstr>Bitmap Image</vt:lpstr>
      <vt:lpstr>Vehicle Blind Spot Assist</vt:lpstr>
      <vt:lpstr>Outline </vt:lpstr>
      <vt:lpstr>Reducing Vehicle Accidents  </vt:lpstr>
      <vt:lpstr>Vehicle Accidents</vt:lpstr>
      <vt:lpstr>Accident Rates are Declining</vt:lpstr>
      <vt:lpstr>Room for Improvement</vt:lpstr>
      <vt:lpstr>Why the Blind Spot?</vt:lpstr>
      <vt:lpstr>Similar Concerns</vt:lpstr>
      <vt:lpstr>Example – Ford BLIS</vt:lpstr>
      <vt:lpstr>Room for Improvement</vt:lpstr>
      <vt:lpstr>Our Objective</vt:lpstr>
      <vt:lpstr>Project Goal </vt:lpstr>
      <vt:lpstr>Project Requirements </vt:lpstr>
      <vt:lpstr>Project Requirements (continued)</vt:lpstr>
      <vt:lpstr>The Big Picture</vt:lpstr>
      <vt:lpstr>The Big Picture</vt:lpstr>
      <vt:lpstr>Finer Details</vt:lpstr>
      <vt:lpstr>Detection/Anticipation Module</vt:lpstr>
      <vt:lpstr>Detection/Anticipation Module – Completed Milestones</vt:lpstr>
      <vt:lpstr>Speed Calculations - Algorithm</vt:lpstr>
      <vt:lpstr>Speed Calculations - Results</vt:lpstr>
      <vt:lpstr>Detection/Anticipation Module – Issues</vt:lpstr>
      <vt:lpstr>Output Module - Possible Solutions and Design Alternatives </vt:lpstr>
      <vt:lpstr>Output Module - Possible Solutions and Design Alternatives </vt:lpstr>
      <vt:lpstr>Output Module - Proposed Solution: Output module</vt:lpstr>
      <vt:lpstr>Output Module - Implementation</vt:lpstr>
      <vt:lpstr>Automation</vt:lpstr>
      <vt:lpstr>Automation - Input</vt:lpstr>
      <vt:lpstr>Automation - Output</vt:lpstr>
      <vt:lpstr>Slide 30</vt:lpstr>
      <vt:lpstr>Challenges Ahead</vt:lpstr>
      <vt:lpstr>Summary of Next Steps</vt:lpstr>
    </vt:vector>
  </TitlesOfParts>
  <Company>U Of 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mokammel</dc:creator>
  <cp:lastModifiedBy>mokammel</cp:lastModifiedBy>
  <cp:revision>73</cp:revision>
  <dcterms:created xsi:type="dcterms:W3CDTF">2012-01-26T03:12:40Z</dcterms:created>
  <dcterms:modified xsi:type="dcterms:W3CDTF">2012-01-27T00:50:55Z</dcterms:modified>
</cp:coreProperties>
</file>